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5" r:id="rId2"/>
    <p:sldId id="295" r:id="rId3"/>
    <p:sldId id="324" r:id="rId4"/>
    <p:sldId id="267" r:id="rId5"/>
    <p:sldId id="268" r:id="rId6"/>
    <p:sldId id="269" r:id="rId7"/>
    <p:sldId id="271" r:id="rId8"/>
    <p:sldId id="272" r:id="rId9"/>
    <p:sldId id="338" r:id="rId10"/>
    <p:sldId id="339" r:id="rId11"/>
    <p:sldId id="340" r:id="rId12"/>
    <p:sldId id="341" r:id="rId13"/>
    <p:sldId id="337" r:id="rId14"/>
    <p:sldId id="342" r:id="rId15"/>
    <p:sldId id="344" r:id="rId16"/>
    <p:sldId id="343" r:id="rId17"/>
    <p:sldId id="345" r:id="rId18"/>
    <p:sldId id="305" r:id="rId19"/>
    <p:sldId id="275" r:id="rId20"/>
  </p:sldIdLst>
  <p:sldSz cx="9144000" cy="6858000" type="screen4x3"/>
  <p:notesSz cx="9926638" cy="679767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C"/>
    <a:srgbClr val="B51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07450-9BCC-4381-A7AC-54DBBDC2E73A}" type="datetimeFigureOut">
              <a:rPr lang="sl-SI" smtClean="0"/>
              <a:pPr/>
              <a:t>4.4.2016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1C4-B4CF-4498-A759-ABE7F1A7681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96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403AB-1987-4004-8ED4-104168FBB9D9}" type="datetimeFigureOut">
              <a:rPr lang="sl-SI" smtClean="0"/>
              <a:pPr/>
              <a:t>4.4.2016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2CC12-3FBA-44BB-911B-A094C6033E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404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386774-03FC-41FC-B1CA-ECD33093028D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104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386774-03FC-41FC-B1CA-ECD33093028D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15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386774-03FC-41FC-B1CA-ECD33093028D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448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5622806" y="6456619"/>
            <a:ext cx="430154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1" tIns="46055" rIns="92111" bIns="46055" anchor="b"/>
          <a:lstStyle/>
          <a:p>
            <a:pPr algn="r"/>
            <a:fld id="{E1EC1B12-B30D-4686-B9D2-03A80B98201A}" type="slidenum">
              <a:rPr lang="sl-SI" sz="1300"/>
              <a:pPr algn="r"/>
              <a:t>8</a:t>
            </a:fld>
            <a:endParaRPr lang="sl-SI" sz="13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2313" y="508000"/>
            <a:ext cx="3402012" cy="2551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665" y="3230081"/>
            <a:ext cx="7941310" cy="305895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05" tIns="46052" rIns="92105" bIns="46052"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95868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202" y="3228706"/>
            <a:ext cx="7942238" cy="3059117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386774-03FC-41FC-B1CA-ECD33093028D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121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386774-03FC-41FC-B1CA-ECD33093028D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01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l-SI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sl-SI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6E8C2E-57F5-42D2-811E-7F197373BB3F}" type="datetime1">
              <a:rPr lang="sl-SI" smtClean="0"/>
              <a:pPr/>
              <a:t>4.4.2016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D11C5-D462-416D-BFD4-10074C0ABD7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212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15888"/>
            <a:ext cx="2111375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183313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49DFE7-06D3-4A1A-8E63-BDE9CC29C24E}" type="datetime1">
              <a:rPr lang="sl-SI" smtClean="0"/>
              <a:pPr/>
              <a:t>4.4.2016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997E4-F4D3-4842-8CDD-7BE5F7D7D88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3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1B29E-E132-4819-B06D-017CB6F9C3A6}" type="datetime1">
              <a:rPr lang="sl-SI" smtClean="0"/>
              <a:pPr/>
              <a:t>4.4.2016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803-3775-4E0E-991E-4B62C8D042D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3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F71538-6437-4819-B993-F0051F503693}" type="datetime1">
              <a:rPr lang="sl-SI" smtClean="0"/>
              <a:pPr/>
              <a:t>4.4.2016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24F53-3CC6-45B4-A9BA-4CE88201F75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18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737EF-ACDC-4A8C-BDF9-3BC9904A6517}" type="datetime1">
              <a:rPr lang="sl-SI" smtClean="0"/>
              <a:pPr/>
              <a:t>4.4.2016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D199C-C6A0-41DD-ADE2-DE81845F28C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443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1A4C2-E64D-4650-BE04-AE668A469EE0}" type="datetime1">
              <a:rPr lang="sl-SI" smtClean="0"/>
              <a:pPr/>
              <a:t>4.4.2016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59C02-2F15-49BA-A033-C5BE3E3094B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19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757FF-C503-4D7F-B7E3-34E62F3B6F7B}" type="datetime1">
              <a:rPr lang="sl-SI" smtClean="0"/>
              <a:pPr/>
              <a:t>4.4.2016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D932-2FD4-4C94-8FB6-F77CD2F6F0A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66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68C09-70D3-40E9-891C-13ED1051399A}" type="datetime1">
              <a:rPr lang="sl-SI" smtClean="0"/>
              <a:pPr/>
              <a:t>4.4.2016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6B54-807D-4AE3-957B-DAEFCB1309F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84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3444C-A8DA-462C-BE2C-54F91DE1316F}" type="datetime1">
              <a:rPr lang="sl-SI" smtClean="0"/>
              <a:pPr/>
              <a:t>4.4.2016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D7499-F546-4C68-8BBC-200AEBFA68D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24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D654C-2A1E-46AF-8BCF-FB066BBC82A6}" type="datetime1">
              <a:rPr lang="sl-SI" smtClean="0"/>
              <a:pPr/>
              <a:t>4.4.2016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AFB76-688F-4989-876F-2611A475197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83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6337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457C"/>
                </a:solidFill>
              </a:defRPr>
            </a:lvl1pPr>
          </a:lstStyle>
          <a:p>
            <a:fld id="{848F4EC4-7410-4912-94C7-69DC5C5F7B7D}" type="datetime1">
              <a:rPr lang="sl-SI" smtClean="0"/>
              <a:pPr/>
              <a:t>4.4.2016</a:t>
            </a:fld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457C"/>
                </a:solidFill>
              </a:defRPr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57C"/>
                </a:solidFill>
              </a:defRPr>
            </a:lvl1pPr>
          </a:lstStyle>
          <a:p>
            <a:fld id="{05F2D941-31F6-4CE4-9E32-E97F8AE7DAB1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00457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0457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457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loge.sid.s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2204864"/>
            <a:ext cx="8784977" cy="23042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sl-SI" sz="40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Dostop do financ za MSP-je</a:t>
            </a:r>
            <a:endParaRPr lang="sl-SI" sz="4000" b="1" dirty="0">
              <a:solidFill>
                <a:srgbClr val="A5002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4149080"/>
            <a:ext cx="796719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sl-SI" sz="28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sl-SI" sz="28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Konferenca MSP</a:t>
            </a:r>
          </a:p>
          <a:p>
            <a:pPr algn="ctr">
              <a:lnSpc>
                <a:spcPct val="90000"/>
              </a:lnSpc>
            </a:pPr>
            <a:r>
              <a:rPr lang="sl-SI" sz="2800" b="1" dirty="0" smtClean="0">
                <a:solidFill>
                  <a:srgbClr val="00457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GZS – 5. april 2016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5661248"/>
            <a:ext cx="6040760" cy="864096"/>
          </a:xfrm>
        </p:spPr>
        <p:txBody>
          <a:bodyPr/>
          <a:lstStyle/>
          <a:p>
            <a:pPr algn="r">
              <a:buNone/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Mag. Sibil Svilan, predsednik uprave</a:t>
            </a:r>
          </a:p>
          <a:p>
            <a:endParaRPr lang="sl-SI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2000" dirty="0" smtClean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1517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Zaznane omejitve pri dostopu do financiranja - MSP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" y="2807062"/>
            <a:ext cx="7776864" cy="336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052736"/>
            <a:ext cx="8964488" cy="169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75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Največji omejitvi, </a:t>
            </a:r>
            <a:r>
              <a:rPr lang="sl-SI" sz="1750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zahteva po dodatnem zavarovanju </a:t>
            </a:r>
            <a:r>
              <a:rPr lang="sl-SI" sz="175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(80 % se strinja) in zaznana </a:t>
            </a:r>
            <a:r>
              <a:rPr lang="sl-SI" sz="1750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nenaklonjenost tveganju </a:t>
            </a:r>
            <a:r>
              <a:rPr lang="sl-SI" sz="175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strani bank (70 % se strinja)</a:t>
            </a:r>
          </a:p>
          <a:p>
            <a:pPr marL="176213" indent="-17621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75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Okrog 40 % podjetij predstavljajo omejitev </a:t>
            </a:r>
            <a:r>
              <a:rPr lang="sl-SI" sz="1750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previsoke obrestne mere</a:t>
            </a:r>
            <a:r>
              <a:rPr lang="sl-SI" sz="175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podobnemu odstotku tudi </a:t>
            </a:r>
            <a:r>
              <a:rPr lang="sl-SI" sz="1750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prezapletene</a:t>
            </a:r>
            <a:r>
              <a:rPr lang="sl-SI" sz="175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750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bančne procedure</a:t>
            </a:r>
          </a:p>
          <a:p>
            <a:pPr marL="176213" indent="-17621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75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</a:t>
            </a:r>
            <a:r>
              <a:rPr lang="sl-SI" sz="1750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kreditiranja v tujini </a:t>
            </a:r>
            <a:r>
              <a:rPr lang="sl-SI" sz="175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 </a:t>
            </a:r>
            <a:r>
              <a:rPr lang="sl-SI" sz="1750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financiranja z lastniškim kapitalom </a:t>
            </a:r>
            <a:r>
              <a:rPr lang="sl-SI" sz="175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majhno.</a:t>
            </a:r>
            <a:endParaRPr lang="sl-SI" sz="175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16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6625431" cy="79216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Finančne omejitve podjetij po </a:t>
            </a:r>
            <a:r>
              <a:rPr lang="sl-SI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panogah, v izboljšanju od leta 2014</a:t>
            </a:r>
            <a:endParaRPr lang="sl-SI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" y="1556792"/>
            <a:ext cx="8950543" cy="388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724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Zadolženost podjetij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02499"/>
            <a:ext cx="2798294" cy="2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52" y="3565197"/>
            <a:ext cx="2807674" cy="258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196752"/>
            <a:ext cx="55081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45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57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457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9pPr>
          </a:lstStyle>
          <a:p>
            <a:r>
              <a:rPr lang="sl-SI" sz="1400" kern="0" dirty="0" smtClean="0">
                <a:latin typeface="Tahoma" pitchFamily="34" charset="0"/>
              </a:rPr>
              <a:t>	</a:t>
            </a:r>
            <a:r>
              <a:rPr lang="sl-SI" sz="1600" kern="0" dirty="0" smtClean="0">
                <a:latin typeface="Tahoma" pitchFamily="34" charset="0"/>
              </a:rPr>
              <a:t>Podatki na </a:t>
            </a:r>
            <a:r>
              <a:rPr lang="sl-SI" sz="1600" kern="0" dirty="0" err="1" smtClean="0">
                <a:latin typeface="Tahoma" pitchFamily="34" charset="0"/>
              </a:rPr>
              <a:t>mikro</a:t>
            </a:r>
            <a:r>
              <a:rPr lang="sl-SI" sz="1600" kern="0" dirty="0" smtClean="0">
                <a:latin typeface="Tahoma" pitchFamily="34" charset="0"/>
              </a:rPr>
              <a:t> ravni</a:t>
            </a:r>
            <a:r>
              <a:rPr lang="en-US" sz="1600" kern="0" dirty="0" smtClean="0">
                <a:latin typeface="Tahoma" pitchFamily="34" charset="0"/>
              </a:rPr>
              <a:t>:</a:t>
            </a:r>
          </a:p>
          <a:p>
            <a:pPr lvl="1">
              <a:buFontTx/>
              <a:buChar char="–"/>
            </a:pPr>
            <a:r>
              <a:rPr lang="sl-SI" sz="1600" kern="0" dirty="0" err="1" smtClean="0">
                <a:latin typeface="Tahoma" pitchFamily="34" charset="0"/>
              </a:rPr>
              <a:t>Podkapitalizacija</a:t>
            </a:r>
            <a:r>
              <a:rPr lang="sl-SI" sz="1600" kern="0" dirty="0" smtClean="0">
                <a:latin typeface="Tahoma" pitchFamily="34" charset="0"/>
              </a:rPr>
              <a:t> bolj kot </a:t>
            </a:r>
            <a:r>
              <a:rPr lang="sl-SI" sz="1600" kern="0" dirty="0" err="1" smtClean="0">
                <a:latin typeface="Tahoma" pitchFamily="34" charset="0"/>
              </a:rPr>
              <a:t>prezadloženost</a:t>
            </a:r>
            <a:r>
              <a:rPr lang="sl-SI" sz="1600" kern="0" dirty="0" smtClean="0">
                <a:latin typeface="Tahoma" pitchFamily="34" charset="0"/>
              </a:rPr>
              <a:t> (primanjkljaj lastniškega financiranja sicer močno odvisen od načina merjenja, vendar verjetno okoli 5 </a:t>
            </a:r>
            <a:r>
              <a:rPr lang="sl-SI" sz="1600" kern="0" dirty="0" err="1" smtClean="0">
                <a:latin typeface="Tahoma" pitchFamily="34" charset="0"/>
              </a:rPr>
              <a:t>mrd</a:t>
            </a:r>
            <a:r>
              <a:rPr lang="sl-SI" sz="1600" kern="0" dirty="0" smtClean="0">
                <a:latin typeface="Tahoma" pitchFamily="34" charset="0"/>
              </a:rPr>
              <a:t> EUR)</a:t>
            </a:r>
            <a:endParaRPr lang="en-US" sz="1600" kern="0" dirty="0" smtClean="0">
              <a:latin typeface="Tahoma" pitchFamily="34" charset="0"/>
            </a:endParaRPr>
          </a:p>
          <a:p>
            <a:pPr lvl="1">
              <a:buFontTx/>
              <a:buChar char="–"/>
            </a:pPr>
            <a:r>
              <a:rPr lang="sl-SI" sz="1600" kern="0" dirty="0" smtClean="0">
                <a:latin typeface="Tahoma" pitchFamily="34" charset="0"/>
              </a:rPr>
              <a:t>Ta podatek se ni spremenil glede na leto poprej – rast dobičkov je koncentrirana pri podjetjih, ki niso problematična z vidika </a:t>
            </a:r>
            <a:r>
              <a:rPr lang="sl-SI" sz="1600" kern="0" dirty="0" err="1" smtClean="0">
                <a:latin typeface="Tahoma" pitchFamily="34" charset="0"/>
              </a:rPr>
              <a:t>podkapitaliziranosti</a:t>
            </a:r>
            <a:r>
              <a:rPr lang="sl-SI" sz="1600" kern="0" dirty="0" smtClean="0">
                <a:latin typeface="Tahoma" pitchFamily="34" charset="0"/>
              </a:rPr>
              <a:t>. </a:t>
            </a:r>
            <a:r>
              <a:rPr lang="sl-SI" sz="1600" kern="0" dirty="0" err="1" smtClean="0">
                <a:latin typeface="Tahoma" pitchFamily="34" charset="0"/>
              </a:rPr>
              <a:t>Segmentacija</a:t>
            </a:r>
            <a:r>
              <a:rPr lang="sl-SI" sz="1600" kern="0" dirty="0" smtClean="0">
                <a:latin typeface="Tahoma" pitchFamily="34" charset="0"/>
              </a:rPr>
              <a:t>!</a:t>
            </a:r>
          </a:p>
          <a:p>
            <a:pPr lvl="1">
              <a:spcAft>
                <a:spcPts val="600"/>
              </a:spcAft>
              <a:buFontTx/>
              <a:buChar char="–"/>
            </a:pPr>
            <a:r>
              <a:rPr lang="sl-SI" sz="1600" kern="0" dirty="0" smtClean="0">
                <a:latin typeface="Tahoma" pitchFamily="34" charset="0"/>
              </a:rPr>
              <a:t>Produktivna podjetja se </a:t>
            </a:r>
            <a:r>
              <a:rPr lang="sl-SI" sz="1600" kern="0" dirty="0" err="1" smtClean="0">
                <a:latin typeface="Tahoma" pitchFamily="34" charset="0"/>
              </a:rPr>
              <a:t>razdolžujejo</a:t>
            </a:r>
            <a:r>
              <a:rPr lang="sl-SI" sz="1600" kern="0" dirty="0" smtClean="0">
                <a:latin typeface="Tahoma" pitchFamily="34" charset="0"/>
              </a:rPr>
              <a:t>, pri manj produktivnih pa zadolženost celo narašča – hkrati pa ta podjetja krčijo aktivnost. </a:t>
            </a:r>
          </a:p>
          <a:p>
            <a:pPr lvl="1">
              <a:spcAft>
                <a:spcPts val="600"/>
              </a:spcAft>
            </a:pPr>
            <a:endParaRPr lang="sl-SI" sz="1600" kern="0" dirty="0" smtClean="0">
              <a:latin typeface="Tahoma" pitchFamily="34" charset="0"/>
            </a:endParaRPr>
          </a:p>
          <a:p>
            <a:pPr marL="342900" lvl="1" indent="17463"/>
            <a:r>
              <a:rPr lang="sl-SI" sz="1600" kern="0" dirty="0" smtClean="0">
                <a:latin typeface="Tahoma" pitchFamily="34" charset="0"/>
              </a:rPr>
              <a:t>Nizko </a:t>
            </a:r>
            <a:r>
              <a:rPr lang="sl-SI" sz="1600" kern="0" dirty="0">
                <a:latin typeface="Tahoma" pitchFamily="34" charset="0"/>
              </a:rPr>
              <a:t>kreditiranje s te perspektive:</a:t>
            </a:r>
          </a:p>
          <a:p>
            <a:pPr lvl="1">
              <a:buFontTx/>
              <a:buChar char="–"/>
            </a:pPr>
            <a:r>
              <a:rPr lang="sl-SI" sz="1600" kern="0" dirty="0" smtClean="0">
                <a:latin typeface="Tahoma" pitchFamily="34" charset="0"/>
              </a:rPr>
              <a:t>Dobra podjetja se </a:t>
            </a:r>
            <a:r>
              <a:rPr lang="sl-SI" sz="1600" kern="0" dirty="0" err="1" smtClean="0">
                <a:latin typeface="Tahoma" pitchFamily="34" charset="0"/>
              </a:rPr>
              <a:t>razdolžujejo</a:t>
            </a:r>
            <a:r>
              <a:rPr lang="sl-SI" sz="1600" kern="0" dirty="0" smtClean="0">
                <a:latin typeface="Tahoma" pitchFamily="34" charset="0"/>
              </a:rPr>
              <a:t>,</a:t>
            </a:r>
          </a:p>
          <a:p>
            <a:pPr lvl="1">
              <a:buFontTx/>
              <a:buChar char="–"/>
            </a:pPr>
            <a:r>
              <a:rPr lang="sl-SI" sz="1600" kern="0" dirty="0" smtClean="0">
                <a:latin typeface="Tahoma" pitchFamily="34" charset="0"/>
              </a:rPr>
              <a:t>Podjetja v bolj </a:t>
            </a:r>
            <a:r>
              <a:rPr lang="sl-SI" sz="1600" kern="0" smtClean="0">
                <a:latin typeface="Tahoma" pitchFamily="34" charset="0"/>
              </a:rPr>
              <a:t>negotovem položaju </a:t>
            </a:r>
            <a:r>
              <a:rPr lang="sl-SI" sz="1600" kern="0" dirty="0" smtClean="0">
                <a:latin typeface="Tahoma" pitchFamily="34" charset="0"/>
              </a:rPr>
              <a:t>težko dostopajo do zunanjega financiranja.</a:t>
            </a:r>
            <a:endParaRPr lang="en-US" sz="1600" kern="0" dirty="0" smtClean="0"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95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Trendi v EU politiki financiranja</a:t>
            </a:r>
            <a:endParaRPr lang="sl-SI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3727"/>
            <a:ext cx="8496944" cy="4681537"/>
          </a:xfrm>
        </p:spPr>
        <p:txBody>
          <a:bodyPr/>
          <a:lstStyle/>
          <a:p>
            <a:pPr lvl="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nepovratnih v povratna sredstva.</a:t>
            </a:r>
          </a:p>
          <a:p>
            <a:pPr lvl="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Produkti temeljijo na finančnem inženiringu.</a:t>
            </a:r>
          </a:p>
          <a:p>
            <a:pPr lvl="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Pretirano </a:t>
            </a: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ugodni pogoji za končne koristnike, na osnovi visoke nepovratne porabe javnih sredstev, vodijo v  nesmiselno konkurenco. </a:t>
            </a:r>
          </a:p>
          <a:p>
            <a:pPr lvl="0" algn="just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Kjer nastopajo proračunska sredstva, je potrebno dajati prednost programom z nižjo intenzivnostjo nepovratnih sredstev pred programi na osnovi nepovratnih sredstev.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Nekonkuriranje</a:t>
            </a: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programi na osnovi 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subvencij.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Usmeritve v trajnostni razvoj in krožno gospodarstvo.</a:t>
            </a:r>
          </a:p>
          <a:p>
            <a:pPr marL="0" indent="0" algn="just">
              <a:spcAft>
                <a:spcPts val="1200"/>
              </a:spcAft>
            </a:pPr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spcAft>
                <a:spcPts val="1200"/>
              </a:spcAft>
            </a:pP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55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Programi za malo gospodarstvo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98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6552728" cy="63341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8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Neposredno</a:t>
            </a:r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financiranje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5536" y="1124074"/>
            <a:ext cx="8640960" cy="4177134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</a:t>
            </a:r>
            <a:r>
              <a:rPr lang="sl-SI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za </a:t>
            </a:r>
            <a:r>
              <a:rPr lang="sl-SI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mikrofinanciranje</a:t>
            </a:r>
            <a:r>
              <a:rPr lang="sl-SI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poslovanja 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MSP</a:t>
            </a:r>
            <a:endParaRPr lang="sl-SI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Program za financiranje poslovanja 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MSP</a:t>
            </a:r>
            <a:endParaRPr lang="sl-SI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Program za financiranje naložb ali 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zaposlovanja MSP</a:t>
            </a:r>
            <a:endParaRPr lang="sl-SI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Program za financiranje raziskav, razvoja in inovacij 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MSP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za financiranje tehnološko-razvojnih 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projektov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 program </a:t>
            </a: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financiranje poslovanja in kapitalskega utrjevanja MSP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 program 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financiranje naložb in kapitalskega utrjevanja MSP</a:t>
            </a:r>
          </a:p>
          <a:p>
            <a:pPr marL="0" indent="0">
              <a:buNone/>
            </a:pPr>
            <a:endParaRPr lang="sl-SI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sl-S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C02-2F15-49BA-A033-C5BE3E3094B6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55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6480720" cy="864096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8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Posredno</a:t>
            </a:r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financiranje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4896073"/>
          </a:xfrm>
        </p:spPr>
        <p:txBody>
          <a:bodyPr/>
          <a:lstStyle/>
          <a:p>
            <a:pPr indent="-166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Razvojni programi:</a:t>
            </a:r>
          </a:p>
          <a:p>
            <a:pPr marL="862012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</a:t>
            </a: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družbe znanja in inovativno podjetništvo</a:t>
            </a:r>
          </a:p>
          <a:p>
            <a:pPr marL="862012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konkurenčnega gospodarstva</a:t>
            </a:r>
          </a:p>
          <a:p>
            <a:pPr marL="862012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okolju prijazne družbe in proizvodnje</a:t>
            </a:r>
          </a:p>
          <a:p>
            <a:pPr marL="862012"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Regionalni in družbeni razvoj </a:t>
            </a:r>
          </a:p>
          <a:p>
            <a:pPr indent="-166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samostojnih podjetnikov in MSP  </a:t>
            </a:r>
          </a:p>
          <a:p>
            <a:pPr marL="0" indent="0">
              <a:buNone/>
            </a:pPr>
            <a:endParaRPr lang="sl-SI" sz="1600" dirty="0"/>
          </a:p>
          <a:p>
            <a:pPr marL="914400" lvl="2" indent="0">
              <a:buNone/>
            </a:pPr>
            <a:endParaRPr lang="sl-SI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16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611558" y="4288684"/>
            <a:ext cx="7999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sl-SI" sz="1400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sz="1400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sz="1400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4860826"/>
            <a:ext cx="864096" cy="66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 descr="SIDbarvni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6" y="5004842"/>
            <a:ext cx="144270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39738" y="5589239"/>
            <a:ext cx="2520280" cy="28803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 indent="14288" algn="ctr">
              <a:lnSpc>
                <a:spcPct val="90000"/>
              </a:lnSpc>
              <a:spcBef>
                <a:spcPct val="20000"/>
              </a:spcBef>
            </a:pPr>
            <a:r>
              <a:rPr lang="sl-SI" sz="1600" b="1" dirty="0" smtClean="0">
                <a:solidFill>
                  <a:srgbClr val="0045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POSLOVNE   BANKE</a:t>
            </a:r>
            <a:endParaRPr lang="sl-SI" sz="1600" b="1" dirty="0">
              <a:solidFill>
                <a:srgbClr val="0045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4932834"/>
            <a:ext cx="864095" cy="6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6" y="4932834"/>
            <a:ext cx="867193" cy="65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2" y="4932834"/>
            <a:ext cx="840908" cy="6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67742" y="5220866"/>
            <a:ext cx="4536504" cy="0"/>
          </a:xfrm>
          <a:prstGeom prst="line">
            <a:avLst/>
          </a:prstGeom>
          <a:noFill/>
          <a:ln w="44450" cap="rnd">
            <a:solidFill>
              <a:srgbClr val="00457C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6804246" y="4884555"/>
            <a:ext cx="191574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 indent="14288" algn="ctr">
              <a:lnSpc>
                <a:spcPct val="90000"/>
              </a:lnSpc>
              <a:spcBef>
                <a:spcPct val="20000"/>
              </a:spcBef>
            </a:pPr>
            <a:r>
              <a:rPr lang="sl-SI" sz="1600" b="1" dirty="0" smtClean="0">
                <a:solidFill>
                  <a:srgbClr val="0045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KONČNI     UPRAVIČENCI</a:t>
            </a:r>
            <a:endParaRPr lang="sl-SI" sz="1600" b="1" dirty="0">
              <a:solidFill>
                <a:srgbClr val="0045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3419869" y="4500786"/>
            <a:ext cx="21787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transformacijska vloga</a:t>
            </a:r>
            <a:endParaRPr lang="sl-SI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Posojilo za kapitalsko utrditev podjetij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244" y="1339021"/>
            <a:ext cx="8626219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180975">
              <a:lnSpc>
                <a:spcPct val="120000"/>
              </a:lnSpc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sl-SI" sz="20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Financiranje, namenjeno </a:t>
            </a:r>
            <a:r>
              <a:rPr lang="sl-SI" sz="200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MSPjem</a:t>
            </a:r>
            <a:r>
              <a:rPr lang="sl-SI" sz="20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za investicije (GBER) in obratni kapital (</a:t>
            </a:r>
            <a:r>
              <a:rPr lang="sl-SI" sz="2000" i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sl-SI" sz="2000" i="1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minimis</a:t>
            </a:r>
            <a:r>
              <a:rPr lang="sl-SI" sz="20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marL="446088" indent="-180975">
              <a:lnSpc>
                <a:spcPct val="120000"/>
              </a:lnSpc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sl-SI" sz="2000" b="1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Višina posojila</a:t>
            </a:r>
            <a:r>
              <a:rPr lang="sl-SI" sz="20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0,1 – 5 mio €; </a:t>
            </a:r>
          </a:p>
          <a:p>
            <a:pPr marL="446088" indent="-180975">
              <a:lnSpc>
                <a:spcPct val="120000"/>
              </a:lnSpc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sl-SI" sz="2000" b="1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Ročnost</a:t>
            </a:r>
            <a:r>
              <a:rPr lang="sl-SI" sz="20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8-12 let; </a:t>
            </a:r>
          </a:p>
          <a:p>
            <a:pPr marL="446088" indent="-180975">
              <a:lnSpc>
                <a:spcPct val="120000"/>
              </a:lnSpc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sl-SI" sz="2000" b="1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Dolg moratorij na vračilo glavnice</a:t>
            </a:r>
            <a:r>
              <a:rPr lang="sl-SI" sz="20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polovica ročnosti posojila (t.j. 4-6 let) </a:t>
            </a:r>
            <a:endParaRPr lang="sl-SI" sz="2000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6088" indent="-180975">
              <a:lnSpc>
                <a:spcPct val="120000"/>
              </a:lnSpc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sl-SI" sz="20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Namenjeno podjetjem z nizko </a:t>
            </a:r>
            <a:r>
              <a:rPr lang="sl-SI" sz="200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kapitaliziranostjo</a:t>
            </a:r>
            <a:r>
              <a:rPr lang="sl-SI" sz="20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sl-SI" sz="20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najmanj 12,5% in največ 40% kapitala v sredstvih</a:t>
            </a:r>
            <a:r>
              <a:rPr lang="sl-SI" sz="20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46088" indent="-180975">
              <a:lnSpc>
                <a:spcPct val="120000"/>
              </a:lnSpc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sl-SI" sz="20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Vrednost zavarovanj </a:t>
            </a:r>
            <a:r>
              <a:rPr lang="sl-SI" sz="20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 </a:t>
            </a:r>
            <a:r>
              <a:rPr lang="sl-SI" sz="20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omejujoča za pridobitev posojila.</a:t>
            </a:r>
          </a:p>
          <a:p>
            <a:pPr marL="446088" indent="-180975">
              <a:lnSpc>
                <a:spcPct val="120000"/>
              </a:lnSpc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endParaRPr lang="sl-SI" kern="0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CDE20-668F-48E7-8737-2E2765AD9C41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67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202363" cy="63341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Kako do nas?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8017"/>
            <a:ext cx="8784975" cy="4967287"/>
          </a:xfrm>
        </p:spPr>
        <p:txBody>
          <a:bodyPr/>
          <a:lstStyle/>
          <a:p>
            <a:pPr marL="0" indent="0"/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Spletna stran SID banke: </a:t>
            </a:r>
            <a:r>
              <a:rPr lang="sl-SI" sz="2400" u="sng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sl-SI" sz="2400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://www.sid.si/</a:t>
            </a:r>
          </a:p>
          <a:p>
            <a:pPr marL="0" indent="0">
              <a:buNone/>
            </a:pPr>
            <a:endParaRPr lang="sl-SI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E-portal: 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vloge </a:t>
            </a: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podjetij SID banka sprejema izključno na spletni strani </a:t>
            </a: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vloge.sid.si</a:t>
            </a:r>
            <a:endParaRPr lang="sl-SI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Posredno financiranje:</a:t>
            </a:r>
          </a:p>
          <a:p>
            <a:pPr marL="0" indent="0">
              <a:buNone/>
            </a:pP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Saša 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Keleman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direktor oddelka za banke, 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</a:t>
            </a: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01/2007-514</a:t>
            </a:r>
          </a:p>
          <a:p>
            <a:pPr marL="0" indent="0">
              <a:buNone/>
            </a:pPr>
            <a:endParaRPr lang="sl-SI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 financiranje:</a:t>
            </a:r>
          </a:p>
          <a:p>
            <a:pPr marL="0" indent="0">
              <a:buNone/>
            </a:pP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Borut 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Kocič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direktor oddelka za podjetja, tel: 01/2007-530</a:t>
            </a:r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1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Content Placeholder 3" descr="images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75" y="2071688"/>
            <a:ext cx="3292475" cy="3292475"/>
          </a:xfrm>
        </p:spPr>
      </p:pic>
      <p:sp>
        <p:nvSpPr>
          <p:cNvPr id="4" name="TextBox 3"/>
          <p:cNvSpPr txBox="1"/>
          <p:nvPr/>
        </p:nvSpPr>
        <p:spPr>
          <a:xfrm>
            <a:off x="857224" y="135729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Hvala za pozornost</a:t>
            </a:r>
            <a:endParaRPr lang="en-US" sz="36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81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Delovanje SID banke</a:t>
            </a:r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83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314"/>
          <a:stretch/>
        </p:blipFill>
        <p:spPr bwMode="auto">
          <a:xfrm>
            <a:off x="5580112" y="1916832"/>
            <a:ext cx="3369871" cy="385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6697663" cy="79216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l-SI" alt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Učinki aktivnosti SID banke </a:t>
            </a:r>
            <a:br>
              <a:rPr lang="sl-SI" alt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alt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 letu 2015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95289" y="1052736"/>
            <a:ext cx="8281167" cy="5112568"/>
          </a:xfrm>
        </p:spPr>
        <p:txBody>
          <a:bodyPr/>
          <a:lstStyle/>
          <a:p>
            <a:pPr marL="268288" indent="-268288">
              <a:spcBef>
                <a:spcPts val="900"/>
              </a:spcBef>
              <a:spcAft>
                <a:spcPts val="600"/>
              </a:spcAft>
              <a:buFontTx/>
              <a:buChar char="•"/>
            </a:pPr>
            <a:r>
              <a:rPr lang="sl-SI" alt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 kot 8 milijard EUR različnih finančnih storitev Skupine SID banka, </a:t>
            </a:r>
            <a:r>
              <a:rPr lang="sl-SI" altLang="sl-SI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namenjenih večinoma MSP</a:t>
            </a:r>
            <a:r>
              <a:rPr lang="sl-SI" alt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68288" indent="-268288">
              <a:spcBef>
                <a:spcPts val="900"/>
              </a:spcBef>
              <a:buFontTx/>
              <a:buChar char="•"/>
            </a:pPr>
            <a:r>
              <a:rPr lang="sl-SI" alt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Omogočili:</a:t>
            </a:r>
          </a:p>
          <a:p>
            <a:pPr marL="720725" indent="-360363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l-SI" alt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7,5 milijard EUR dodatne prodaje, </a:t>
            </a:r>
          </a:p>
          <a:p>
            <a:pPr marL="720725" indent="-360363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sl-SI" alt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 milijarde EUR izvoza ter </a:t>
            </a:r>
          </a:p>
          <a:p>
            <a:pPr marL="720725" indent="-360363"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alt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milijarde EUR bruto domačega proizvoda.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3</a:t>
            </a:fld>
            <a:endParaRPr lang="sl-SI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3573016"/>
            <a:ext cx="568863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45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57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457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9pPr>
          </a:lstStyle>
          <a:p>
            <a:pPr marL="268288" indent="-268288" algn="just" defTabSz="239713">
              <a:spcBef>
                <a:spcPts val="900"/>
              </a:spcBef>
              <a:spcAft>
                <a:spcPts val="600"/>
              </a:spcAft>
              <a:buFontTx/>
              <a:buChar char="•"/>
            </a:pPr>
            <a:r>
              <a:rPr lang="sl-SI" altLang="sl-SI" sz="20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Prispevek k ustvarjanju in ohranjanju skoraj 18 tisoč delovnih mest in regionalna zastopanost v celotni Sloveniji.</a:t>
            </a:r>
          </a:p>
          <a:p>
            <a:pPr marL="268288" indent="-268288">
              <a:spcBef>
                <a:spcPts val="900"/>
              </a:spcBef>
              <a:spcAft>
                <a:spcPts val="600"/>
              </a:spcAft>
              <a:buFontTx/>
              <a:buChar char="•"/>
            </a:pPr>
            <a:r>
              <a:rPr lang="sl-SI" altLang="sl-SI" sz="20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408 mio EUR novih poslov financiranja podjetij.</a:t>
            </a:r>
          </a:p>
          <a:p>
            <a:pPr marL="268288" indent="-268288">
              <a:spcBef>
                <a:spcPts val="900"/>
              </a:spcBef>
              <a:spcAft>
                <a:spcPts val="600"/>
              </a:spcAft>
              <a:buFontTx/>
              <a:buChar char="•"/>
            </a:pPr>
            <a:r>
              <a:rPr lang="sl-SI" altLang="sl-SI" sz="20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Skupina SID banka s svojimi storitvami pokrije preko 22% slovenskega izvoza.</a:t>
            </a:r>
          </a:p>
          <a:p>
            <a:pPr marL="268288" indent="-268288">
              <a:spcBef>
                <a:spcPts val="900"/>
              </a:spcBef>
              <a:spcAft>
                <a:spcPts val="600"/>
              </a:spcAft>
              <a:buFontTx/>
              <a:buChar char="•"/>
            </a:pPr>
            <a:endParaRPr lang="sl-SI" altLang="sl-SI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Poslanstvo SID banke</a:t>
            </a:r>
          </a:p>
        </p:txBody>
      </p:sp>
      <p:pic>
        <p:nvPicPr>
          <p:cNvPr id="4" name="Content Placeholder 3" descr="Copy of si-map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596" y="1124744"/>
            <a:ext cx="81758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7664" y="2852936"/>
            <a:ext cx="3816425" cy="208823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hangingPunct="0">
              <a:lnSpc>
                <a:spcPct val="120000"/>
              </a:lnSpc>
            </a:pPr>
            <a:r>
              <a:rPr lang="sl-SI" i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Razvijamo in izvajamo finančnemu trgu dopolnilne dolgoročne finančne storitve in tako spodbujamo konkurenčnost gospodarstva, odpiranje novih delovnih mest ter trajnostni razvoj Slovenije.</a:t>
            </a:r>
            <a:endParaRPr lang="sl-SI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3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7704" y="4293096"/>
            <a:ext cx="1512168" cy="1368152"/>
          </a:xfrm>
          <a:prstGeom prst="ellipse">
            <a:avLst/>
          </a:prstGeom>
          <a:gradFill flip="none" rotWithShape="1">
            <a:gsLst>
              <a:gs pos="0">
                <a:srgbClr val="B51E17">
                  <a:tint val="66000"/>
                  <a:satMod val="160000"/>
                </a:srgbClr>
              </a:gs>
              <a:gs pos="50000">
                <a:srgbClr val="B51E17">
                  <a:tint val="44500"/>
                  <a:satMod val="160000"/>
                </a:srgbClr>
              </a:gs>
              <a:gs pos="100000">
                <a:srgbClr val="B51E17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sl-SI" sz="1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Ukrepi finančnega inženiringa</a:t>
            </a:r>
            <a:endParaRPr lang="en-US" sz="1400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2"/>
            <a:ext cx="6337300" cy="1006476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Vloga SID banke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85754" y="3789040"/>
            <a:ext cx="7458654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</a:tabLst>
            </a:pPr>
            <a:r>
              <a:rPr lang="sl-SI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Delovanje na področju tržnih vrzeli – </a:t>
            </a:r>
            <a:r>
              <a:rPr lang="sl-SI" b="1" dirty="0" smtClean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komplementarna</a:t>
            </a:r>
            <a:r>
              <a:rPr lang="sl-SI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ponudba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27784" y="2708920"/>
            <a:ext cx="3432648" cy="329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85000"/>
              </a:lnSpc>
            </a:pPr>
            <a:r>
              <a:rPr lang="sl-SI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Strategija in poslovni model</a:t>
            </a:r>
            <a:endParaRPr lang="en-US" b="1" dirty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15616" y="1340768"/>
            <a:ext cx="7345578" cy="35612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85000"/>
              </a:lnSpc>
            </a:pPr>
            <a:r>
              <a:rPr lang="sl-SI" sz="2000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Specializirana spodbujevalna izvozna in razvojna banka</a:t>
            </a:r>
            <a:endParaRPr lang="sl-SI" sz="2000" b="1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499992" y="3068960"/>
            <a:ext cx="0" cy="6477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6800" rIns="90000" bIns="46800">
            <a:spAutoFit/>
          </a:bodyPr>
          <a:lstStyle/>
          <a:p>
            <a:endParaRPr lang="sl-SI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499992" y="2060848"/>
            <a:ext cx="0" cy="6477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6800" rIns="90000" bIns="46800">
            <a:spAutoFit/>
          </a:bodyPr>
          <a:lstStyle/>
          <a:p>
            <a:endParaRPr lang="sl-SI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700808"/>
            <a:ext cx="9144000" cy="3438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l-SI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Pooblastilo po </a:t>
            </a:r>
            <a:r>
              <a:rPr lang="sl-SI" b="1" dirty="0" smtClean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ZSIRB, ZZFMGP, </a:t>
            </a:r>
            <a:r>
              <a:rPr lang="sl-SI" b="1" dirty="0" err="1" smtClean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ZJShemRS</a:t>
            </a:r>
            <a:r>
              <a:rPr lang="sl-SI" b="1" dirty="0" smtClean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b="1" dirty="0" err="1" smtClean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ZJShemFO</a:t>
            </a:r>
            <a:r>
              <a:rPr lang="sl-SI" b="1" dirty="0" smtClean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ZPFIGD, ZVO, ZJF</a:t>
            </a:r>
            <a:endParaRPr lang="sl-SI" b="1" dirty="0">
              <a:solidFill>
                <a:srgbClr val="B51E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395536" y="4687188"/>
            <a:ext cx="1225971" cy="58129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0" scaled="1"/>
            <a:tileRect/>
          </a:gradFill>
          <a:ln w="15875" algn="ctr">
            <a:noFill/>
            <a:round/>
            <a:headEnd/>
            <a:tailEnd/>
          </a:ln>
          <a:effectLst/>
        </p:spPr>
        <p:txBody>
          <a:bodyPr wrap="square" lIns="36000" tIns="46800" rIns="36000" bIns="46800" anchor="ctr">
            <a:spAutoFit/>
          </a:bodyPr>
          <a:lstStyle/>
          <a:p>
            <a:r>
              <a:rPr lang="en-US" sz="140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</a:t>
            </a:r>
            <a:r>
              <a:rPr lang="sl-SI" sz="140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nanciranje</a:t>
            </a:r>
            <a:r>
              <a:rPr lang="en-US" sz="1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g</a:t>
            </a:r>
            <a:r>
              <a:rPr lang="sl-SI" sz="140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arancije</a:t>
            </a:r>
            <a:endParaRPr lang="en-US" sz="1400" dirty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635896" y="4687188"/>
            <a:ext cx="1224136" cy="58129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2700000" scaled="1"/>
            <a:tileRect/>
          </a:gradFill>
          <a:ln w="15875" algn="ctr">
            <a:noFill/>
            <a:round/>
            <a:headEnd/>
            <a:tailEnd/>
          </a:ln>
          <a:effectLst/>
        </p:spPr>
        <p:txBody>
          <a:bodyPr wrap="square" lIns="36000" tIns="46800" rIns="36000" bIns="468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l-SI" sz="1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Zavarovanje </a:t>
            </a:r>
            <a:r>
              <a:rPr lang="en-US" sz="1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sl-SI" sz="140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nacion</a:t>
            </a:r>
            <a:r>
              <a:rPr lang="sl-SI" sz="1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IKA</a:t>
            </a:r>
            <a:r>
              <a:rPr lang="en-US" sz="1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400" dirty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516216" y="4687188"/>
            <a:ext cx="2274913" cy="58129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0" scaled="1"/>
            <a:tileRect/>
          </a:gradFill>
          <a:ln w="15875" algn="ctr">
            <a:noFill/>
            <a:round/>
            <a:headEnd/>
            <a:tailEnd/>
          </a:ln>
          <a:effectLst/>
        </p:spPr>
        <p:txBody>
          <a:bodyPr wrap="square" lIns="36000" tIns="46800" rIns="36000" bIns="468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l-SI" sz="1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Druge finančne in </a:t>
            </a:r>
            <a:r>
              <a:rPr lang="sl-SI" sz="140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</a:t>
            </a:r>
            <a:r>
              <a:rPr lang="sl-SI" sz="1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dejavnosti</a:t>
            </a:r>
            <a:endParaRPr lang="en-US" sz="1400" dirty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148064" y="4687188"/>
            <a:ext cx="1152128" cy="58129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0" scaled="1"/>
            <a:tileRect/>
          </a:gradFill>
          <a:ln w="15875" algn="ctr">
            <a:noFill/>
            <a:round/>
            <a:headEnd/>
            <a:tailEnd/>
          </a:ln>
          <a:effectLst/>
        </p:spPr>
        <p:txBody>
          <a:bodyPr wrap="square" lIns="36000" tIns="46800" rIns="36000" bIns="46800" anchor="ctr">
            <a:spAutoFit/>
          </a:bodyPr>
          <a:lstStyle/>
          <a:p>
            <a:r>
              <a:rPr lang="sl-SI" sz="1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Jamstvene sheme</a:t>
            </a:r>
            <a:endParaRPr lang="en-US" sz="1400" dirty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356588" y="5509822"/>
            <a:ext cx="2415212" cy="4110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l-SI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Lasten račun</a:t>
            </a:r>
            <a:endParaRPr lang="en-US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6500256" y="5509822"/>
            <a:ext cx="2286016" cy="4110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l-SI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Lasten račun</a:t>
            </a:r>
            <a:endParaRPr lang="en-US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987824" y="5509822"/>
            <a:ext cx="3298118" cy="4110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l-SI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Državni račun</a:t>
            </a:r>
            <a:endParaRPr lang="en-US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38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2849A9-8A6C-4276-8075-C12C6E8D783E}" type="slidenum">
              <a:rPr lang="sl-SI" smtClean="0"/>
              <a:pPr/>
              <a:t>6</a:t>
            </a:fld>
            <a:endParaRPr lang="sl-SI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E4ABAE6-45BB-4B77-990F-B69923E079E7}" type="slidenum">
              <a:rPr lang="sl-SI" sz="1400">
                <a:solidFill>
                  <a:srgbClr val="00457C"/>
                </a:solidFill>
                <a:latin typeface="Myriad Pro" pitchFamily="34" charset="0"/>
              </a:rPr>
              <a:pPr algn="r"/>
              <a:t>6</a:t>
            </a:fld>
            <a:endParaRPr lang="sl-SI" sz="1400" dirty="0">
              <a:solidFill>
                <a:srgbClr val="00457C"/>
              </a:solidFill>
              <a:latin typeface="Myriad Pro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7250134" cy="792163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Položaj SID banke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75147"/>
            <a:ext cx="6480175" cy="4302125"/>
          </a:xfrm>
          <a:prstGeom prst="rect">
            <a:avLst/>
          </a:prstGeom>
          <a:noFill/>
          <a:ln w="3175">
            <a:solidFill>
              <a:srgbClr val="00457C"/>
            </a:solidFill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812088" y="5157192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</a:t>
            </a:r>
            <a:endParaRPr lang="sl-SI" dirty="0"/>
          </a:p>
        </p:txBody>
      </p:sp>
      <p:sp>
        <p:nvSpPr>
          <p:cNvPr id="7" name="Oval 6"/>
          <p:cNvSpPr/>
          <p:nvPr/>
        </p:nvSpPr>
        <p:spPr>
          <a:xfrm>
            <a:off x="3851920" y="1052736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27857" y="2996952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4095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Oblike in način delovanja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7</a:t>
            </a:fld>
            <a:endParaRPr lang="sl-SI"/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 bwMode="auto">
          <a:xfrm>
            <a:off x="861388" y="1052736"/>
            <a:ext cx="7488832" cy="4608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5661247"/>
            <a:ext cx="795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sl-SI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 zasleduje koncept „One-Stop-</a:t>
            </a:r>
            <a:r>
              <a:rPr lang="sl-SI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Shop</a:t>
            </a:r>
            <a:r>
              <a:rPr lang="sl-SI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– vse </a:t>
            </a:r>
            <a:r>
              <a:rPr lang="sl-SI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storitve na </a:t>
            </a:r>
            <a:r>
              <a:rPr lang="sl-SI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enem mestu</a:t>
            </a:r>
          </a:p>
        </p:txBody>
      </p:sp>
    </p:spTree>
    <p:extLst>
      <p:ext uri="{BB962C8B-B14F-4D97-AF65-F5344CB8AC3E}">
        <p14:creationId xmlns:p14="http://schemas.microsoft.com/office/powerpoint/2010/main" val="40490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ate Placeholder 6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 sz="1400" dirty="0">
              <a:solidFill>
                <a:srgbClr val="00457C"/>
              </a:solidFill>
            </a:endParaRPr>
          </a:p>
        </p:txBody>
      </p:sp>
      <p:sp>
        <p:nvSpPr>
          <p:cNvPr id="2056" name="Footer Placeholder 7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l-SI" sz="1400" dirty="0">
              <a:solidFill>
                <a:srgbClr val="00457C"/>
              </a:solidFill>
            </a:endParaRPr>
          </a:p>
        </p:txBody>
      </p:sp>
      <p:pic>
        <p:nvPicPr>
          <p:cNvPr id="2057" name="Picture 4" descr="pikacms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92280" y="5156547"/>
            <a:ext cx="1439863" cy="720725"/>
          </a:xfrm>
        </p:spPr>
      </p:pic>
      <p:graphicFrame>
        <p:nvGraphicFramePr>
          <p:cNvPr id="2051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78970302"/>
              </p:ext>
            </p:extLst>
          </p:nvPr>
        </p:nvGraphicFramePr>
        <p:xfrm>
          <a:off x="6948264" y="3429000"/>
          <a:ext cx="1656184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" name="Bitmap Image" r:id="rId5" imgW="1886213" imgH="790476" progId="PBrush">
                  <p:embed/>
                </p:oleObj>
              </mc:Choice>
              <mc:Fallback>
                <p:oleObj name="Bitmap Image" r:id="rId5" imgW="1886213" imgH="790476" progId="PBrush">
                  <p:embed/>
                  <p:pic>
                    <p:nvPicPr>
                      <p:cNvPr id="0" name="Picture 7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429000"/>
                        <a:ext cx="1656184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214282" y="1234015"/>
            <a:ext cx="6437312" cy="3769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Spodbujevalno, razvojno in izvozno financiranje</a:t>
            </a:r>
            <a:endParaRPr lang="sl-SI" sz="1600" u="sng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9" name="AutoShape 7"/>
          <p:cNvSpPr>
            <a:spLocks noChangeArrowheads="1"/>
          </p:cNvSpPr>
          <p:nvPr/>
        </p:nvSpPr>
        <p:spPr bwMode="auto">
          <a:xfrm>
            <a:off x="214282" y="1749479"/>
            <a:ext cx="6419850" cy="6493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Zavarovanje izvoznih kreditov in investicij (pred nemarketabilnimi riziki), PIO – kot pooblaščena IKA</a:t>
            </a:r>
            <a:endParaRPr lang="en-GB" sz="16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0" name="AutoShape 8"/>
          <p:cNvSpPr>
            <a:spLocks noChangeArrowheads="1"/>
          </p:cNvSpPr>
          <p:nvPr/>
        </p:nvSpPr>
        <p:spPr bwMode="auto">
          <a:xfrm>
            <a:off x="251520" y="3390273"/>
            <a:ext cx="6426200" cy="649399"/>
          </a:xfrm>
          <a:prstGeom prst="roundRect">
            <a:avLst>
              <a:gd name="adj" fmla="val 16667"/>
            </a:avLst>
          </a:prstGeom>
          <a:solidFill>
            <a:srgbClr val="B51E17">
              <a:alpha val="35001"/>
            </a:srgbClr>
          </a:solidFill>
          <a:ln w="15875" algn="ctr">
            <a:solidFill>
              <a:srgbClr val="B51E17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Zavarovanje kratkoročnih (domačih in izvoznih) terjatev, marketabilno upravljanje rizikov</a:t>
            </a:r>
            <a:endParaRPr lang="en-GB" sz="16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2" name="AutoShape 10"/>
          <p:cNvSpPr>
            <a:spLocks noChangeArrowheads="1"/>
          </p:cNvSpPr>
          <p:nvPr/>
        </p:nvSpPr>
        <p:spPr bwMode="auto">
          <a:xfrm>
            <a:off x="251520" y="4253724"/>
            <a:ext cx="6434138" cy="649399"/>
          </a:xfrm>
          <a:prstGeom prst="roundRect">
            <a:avLst>
              <a:gd name="adj" fmla="val 16667"/>
            </a:avLst>
          </a:prstGeom>
          <a:solidFill>
            <a:srgbClr val="00457C">
              <a:alpha val="39999"/>
            </a:srgbClr>
          </a:solidFill>
          <a:ln w="15875" algn="ctr">
            <a:solidFill>
              <a:srgbClr val="00457C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sl-SI" sz="1600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Faktoring</a:t>
            </a:r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(domači, izvozni, uvozni), zavarovanje terjatev, </a:t>
            </a:r>
            <a:r>
              <a:rPr lang="sl-SI" sz="1600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eskont</a:t>
            </a:r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menic, diskont faktur</a:t>
            </a:r>
            <a:endParaRPr lang="en-GB" sz="16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3" name="AutoShape 11"/>
          <p:cNvSpPr>
            <a:spLocks noChangeArrowheads="1"/>
          </p:cNvSpPr>
          <p:nvPr/>
        </p:nvSpPr>
        <p:spPr bwMode="auto">
          <a:xfrm>
            <a:off x="251520" y="5189829"/>
            <a:ext cx="6407150" cy="649399"/>
          </a:xfrm>
          <a:prstGeom prst="roundRect">
            <a:avLst>
              <a:gd name="adj" fmla="val 16667"/>
            </a:avLst>
          </a:prstGeom>
          <a:solidFill>
            <a:srgbClr val="3366FF">
              <a:alpha val="39999"/>
            </a:srgbClr>
          </a:solidFill>
          <a:ln w="15875" algn="ctr">
            <a:solidFill>
              <a:srgbClr val="3366FF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Raziskave in analize, svetovanje, informacijske dejavnosti; dvostranska URP</a:t>
            </a:r>
            <a:r>
              <a:rPr lang="en-US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kombinirani posli (</a:t>
            </a:r>
            <a:r>
              <a:rPr lang="sl-SI" sz="1600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</a:t>
            </a:r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600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loans</a:t>
            </a:r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1600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</a:t>
            </a:r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600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credits</a:t>
            </a:r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6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364459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Rectangle 16"/>
          <p:cNvSpPr>
            <a:spLocks noChangeArrowheads="1"/>
          </p:cNvSpPr>
          <p:nvPr/>
        </p:nvSpPr>
        <p:spPr bwMode="auto">
          <a:xfrm>
            <a:off x="323528" y="476672"/>
            <a:ext cx="8278814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l-SI" sz="2800" b="1" dirty="0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Skupina SID banka</a:t>
            </a:r>
            <a:br>
              <a:rPr lang="sl-SI" sz="2800" b="1" dirty="0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GB" sz="2800" b="1" dirty="0">
              <a:solidFill>
                <a:srgbClr val="B51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14282" y="2536068"/>
            <a:ext cx="6437312" cy="6493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r>
              <a:rPr lang="sl-SI" sz="16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Državne jamstvene sheme </a:t>
            </a:r>
            <a:r>
              <a:rPr lang="en-US" sz="16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l-SI" sz="16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posojila podjetjem</a:t>
            </a:r>
            <a:r>
              <a:rPr lang="en-US" sz="16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sl-SI" sz="16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fizične osebe</a:t>
            </a:r>
            <a:r>
              <a:rPr lang="en-US" sz="16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16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investicij podjetjem</a:t>
            </a:r>
            <a:r>
              <a:rPr lang="en-US" sz="16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16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28596" y="3287834"/>
            <a:ext cx="8062913" cy="0"/>
          </a:xfrm>
          <a:prstGeom prst="line">
            <a:avLst/>
          </a:prstGeom>
          <a:noFill/>
          <a:ln w="25400">
            <a:solidFill>
              <a:srgbClr val="00457C"/>
            </a:solidFill>
            <a:prstDash val="dash"/>
            <a:round/>
            <a:headEnd/>
            <a:tailEnd/>
          </a:ln>
        </p:spPr>
        <p:txBody>
          <a:bodyPr lIns="0" tIns="48331" rIns="0" bIns="48331"/>
          <a:lstStyle/>
          <a:p>
            <a:endParaRPr lang="sl-SI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28596" y="4145090"/>
            <a:ext cx="8062913" cy="0"/>
          </a:xfrm>
          <a:prstGeom prst="line">
            <a:avLst/>
          </a:prstGeom>
          <a:noFill/>
          <a:ln w="25400">
            <a:solidFill>
              <a:srgbClr val="00457C"/>
            </a:solidFill>
            <a:prstDash val="dash"/>
            <a:round/>
            <a:headEnd/>
            <a:tailEnd/>
          </a:ln>
        </p:spPr>
        <p:txBody>
          <a:bodyPr lIns="0" tIns="48331" rIns="0" bIns="48331"/>
          <a:lstStyle/>
          <a:p>
            <a:endParaRPr lang="sl-SI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428596" y="5068579"/>
            <a:ext cx="8062913" cy="0"/>
          </a:xfrm>
          <a:prstGeom prst="line">
            <a:avLst/>
          </a:prstGeom>
          <a:noFill/>
          <a:ln w="25400">
            <a:solidFill>
              <a:srgbClr val="00457C"/>
            </a:solidFill>
            <a:prstDash val="dash"/>
            <a:round/>
            <a:headEnd/>
            <a:tailEnd/>
          </a:ln>
        </p:spPr>
        <p:txBody>
          <a:bodyPr lIns="0" tIns="48331" rIns="0" bIns="48331"/>
          <a:lstStyle/>
          <a:p>
            <a:endParaRPr lang="sl-SI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4" descr="SIDbarvni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4635" y="2010785"/>
            <a:ext cx="1839913" cy="49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D787E-F0AB-4561-8CC5-6BF97B0630B5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4570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Vrzeli in smernice 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financiranju </a:t>
            </a: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</a:t>
            </a:r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19020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18583</TotalTime>
  <Words>655</Words>
  <Application>Microsoft Office PowerPoint</Application>
  <PresentationFormat>Diaprojekcija na zaslonu (4:3)</PresentationFormat>
  <Paragraphs>142</Paragraphs>
  <Slides>19</Slides>
  <Notes>6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6" baseType="lpstr">
      <vt:lpstr>Arial</vt:lpstr>
      <vt:lpstr>Calibri</vt:lpstr>
      <vt:lpstr>Myriad Pro</vt:lpstr>
      <vt:lpstr>Tahoma</vt:lpstr>
      <vt:lpstr>Wingdings</vt:lpstr>
      <vt:lpstr>Blank</vt:lpstr>
      <vt:lpstr>Bitmap Image</vt:lpstr>
      <vt:lpstr>Dostop do financ za MSP-je</vt:lpstr>
      <vt:lpstr>PowerPointova predstavitev</vt:lpstr>
      <vt:lpstr>Učinki aktivnosti SID banke  v letu 2015</vt:lpstr>
      <vt:lpstr>Poslanstvo SID banke</vt:lpstr>
      <vt:lpstr>Vloga SID banke</vt:lpstr>
      <vt:lpstr> Položaj SID banke</vt:lpstr>
      <vt:lpstr>Oblike in način delovanja</vt:lpstr>
      <vt:lpstr>PowerPointova predstavitev</vt:lpstr>
      <vt:lpstr>PowerPointova predstavitev</vt:lpstr>
      <vt:lpstr>Zaznane omejitve pri dostopu do financiranja - MSP</vt:lpstr>
      <vt:lpstr>Finančne omejitve podjetij po panogah, v izboljšanju od leta 2014</vt:lpstr>
      <vt:lpstr>Zadolženost podjetij</vt:lpstr>
      <vt:lpstr>Trendi v EU politiki financiranja</vt:lpstr>
      <vt:lpstr>PowerPointova predstavitev</vt:lpstr>
      <vt:lpstr>Neposredno financiranje</vt:lpstr>
      <vt:lpstr>Posredno financiranje</vt:lpstr>
      <vt:lpstr>Posojilo za kapitalsko utrditev podjetij</vt:lpstr>
      <vt:lpstr>Kako do nas?</vt:lpstr>
      <vt:lpstr>PowerPointova predstavitev</vt:lpstr>
    </vt:vector>
  </TitlesOfParts>
  <Company>SID banka d.d.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Strategija pametne specializacije in povezljivost finančnih instrumentov SID banke</dc:title>
  <dc:creator>Rok Marentič</dc:creator>
  <cp:lastModifiedBy>Lidija Flajs</cp:lastModifiedBy>
  <cp:revision>148</cp:revision>
  <cp:lastPrinted>2016-04-04T06:48:56Z</cp:lastPrinted>
  <dcterms:created xsi:type="dcterms:W3CDTF">2016-02-26T07:08:57Z</dcterms:created>
  <dcterms:modified xsi:type="dcterms:W3CDTF">2016-04-04T11:04:30Z</dcterms:modified>
</cp:coreProperties>
</file>